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C170370-D968-4260-BEFA-0819B7B378AD}"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4006771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170370-D968-4260-BEFA-0819B7B378AD}"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14199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170370-D968-4260-BEFA-0819B7B378AD}"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318440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170370-D968-4260-BEFA-0819B7B378AD}"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146775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C170370-D968-4260-BEFA-0819B7B378AD}"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346817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C170370-D968-4260-BEFA-0819B7B378AD}"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1270659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C170370-D968-4260-BEFA-0819B7B378AD}"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141482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C170370-D968-4260-BEFA-0819B7B378AD}"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129979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C170370-D968-4260-BEFA-0819B7B378AD}"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226045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170370-D968-4260-BEFA-0819B7B378AD}"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2388725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170370-D968-4260-BEFA-0819B7B378AD}"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C28B0B-00C1-4F0E-8FFE-6D5848533DD5}" type="slidenum">
              <a:rPr lang="ar-IQ" smtClean="0"/>
              <a:t>‹#›</a:t>
            </a:fld>
            <a:endParaRPr lang="ar-IQ"/>
          </a:p>
        </p:txBody>
      </p:sp>
    </p:spTree>
    <p:extLst>
      <p:ext uri="{BB962C8B-B14F-4D97-AF65-F5344CB8AC3E}">
        <p14:creationId xmlns:p14="http://schemas.microsoft.com/office/powerpoint/2010/main" val="110966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C170370-D968-4260-BEFA-0819B7B378AD}"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C28B0B-00C1-4F0E-8FFE-6D5848533DD5}" type="slidenum">
              <a:rPr lang="ar-IQ" smtClean="0"/>
              <a:t>‹#›</a:t>
            </a:fld>
            <a:endParaRPr lang="ar-IQ"/>
          </a:p>
        </p:txBody>
      </p:sp>
    </p:spTree>
    <p:extLst>
      <p:ext uri="{BB962C8B-B14F-4D97-AF65-F5344CB8AC3E}">
        <p14:creationId xmlns:p14="http://schemas.microsoft.com/office/powerpoint/2010/main" val="2456833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692696"/>
            <a:ext cx="7772400" cy="1470025"/>
          </a:xfrm>
        </p:spPr>
        <p:style>
          <a:lnRef idx="1">
            <a:schemeClr val="accent3"/>
          </a:lnRef>
          <a:fillRef idx="3">
            <a:schemeClr val="accent3"/>
          </a:fillRef>
          <a:effectRef idx="2">
            <a:schemeClr val="accent3"/>
          </a:effectRef>
          <a:fontRef idx="minor">
            <a:schemeClr val="lt1"/>
          </a:fontRef>
        </p:style>
        <p:txBody>
          <a:bodyPr/>
          <a:lstStyle/>
          <a:p>
            <a:r>
              <a:rPr lang="ar-IQ" b="1" dirty="0"/>
              <a:t>السرعة ككمية متجهة </a:t>
            </a:r>
            <a:r>
              <a:rPr lang="en-US" dirty="0"/>
              <a:t/>
            </a:r>
            <a:br>
              <a:rPr lang="en-US" dirty="0"/>
            </a:br>
            <a:endParaRPr lang="ar-IQ" dirty="0"/>
          </a:p>
        </p:txBody>
      </p:sp>
      <p:sp>
        <p:nvSpPr>
          <p:cNvPr id="3" name="عنوان فرعي 2"/>
          <p:cNvSpPr>
            <a:spLocks noGrp="1"/>
          </p:cNvSpPr>
          <p:nvPr>
            <p:ph type="subTitle" idx="1"/>
          </p:nvPr>
        </p:nvSpPr>
        <p:spPr>
          <a:xfrm>
            <a:off x="467544" y="2708920"/>
            <a:ext cx="7848872" cy="1752600"/>
          </a:xfrm>
        </p:spPr>
        <p:style>
          <a:lnRef idx="1">
            <a:schemeClr val="accent6"/>
          </a:lnRef>
          <a:fillRef idx="3">
            <a:schemeClr val="accent6"/>
          </a:fillRef>
          <a:effectRef idx="2">
            <a:schemeClr val="accent6"/>
          </a:effectRef>
          <a:fontRef idx="minor">
            <a:schemeClr val="lt1"/>
          </a:fontRef>
        </p:style>
        <p:txBody>
          <a:bodyPr>
            <a:normAutofit fontScale="92500" lnSpcReduction="10000"/>
          </a:bodyPr>
          <a:lstStyle/>
          <a:p>
            <a:r>
              <a:rPr lang="ar-IQ" dirty="0"/>
              <a:t>تعد السرعة من الكميات المتجهة اذا ما اخذنا بنظر الاعتبار الازاحة وهي بذلك لا يكفي لتعريفها ذكر مقدارها فقط بل يجب ذكر اتجاهها أيضا ويمكن ان تمثل هذه الكمية المتجهة بقعة مستقيم تمثل مقدارها وراس السهم الذي يمثل اتجاهها </a:t>
            </a:r>
            <a:r>
              <a:rPr lang="ar-IQ" dirty="0" smtClean="0"/>
              <a:t>.</a:t>
            </a:r>
          </a:p>
          <a:p>
            <a:endParaRPr lang="ar-IQ" dirty="0"/>
          </a:p>
          <a:p>
            <a:endParaRPr lang="en-US" dirty="0"/>
          </a:p>
          <a:p>
            <a:endParaRPr lang="ar-IQ" dirty="0"/>
          </a:p>
        </p:txBody>
      </p:sp>
      <p:cxnSp>
        <p:nvCxnSpPr>
          <p:cNvPr id="4" name="رابط كسهم مستقيم 3"/>
          <p:cNvCxnSpPr/>
          <p:nvPr/>
        </p:nvCxnSpPr>
        <p:spPr>
          <a:xfrm>
            <a:off x="2771800" y="5373216"/>
            <a:ext cx="14668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758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166843"/>
            <a:ext cx="7344816" cy="526297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400" dirty="0"/>
              <a:t>واذا سار جسم </a:t>
            </a:r>
            <a:r>
              <a:rPr lang="ar-IQ" sz="2400" dirty="0" err="1"/>
              <a:t>بتاثير</a:t>
            </a:r>
            <a:r>
              <a:rPr lang="ar-IQ" sz="2400" dirty="0"/>
              <a:t> سرعتين في نفس الوقت فان الفعل </a:t>
            </a:r>
            <a:r>
              <a:rPr lang="ar-IQ" sz="2400" dirty="0" err="1"/>
              <a:t>التاثيري</a:t>
            </a:r>
            <a:r>
              <a:rPr lang="ar-IQ" sz="2400" dirty="0"/>
              <a:t> لهذه السرع يعتمد على اتجاه تلك السرعتين وبذلك يمكن ان تقسم الى حالتين رئيسيتين هما </a:t>
            </a:r>
            <a:endParaRPr lang="en-US" sz="2400" dirty="0"/>
          </a:p>
          <a:p>
            <a:pPr lvl="0"/>
            <a:r>
              <a:rPr lang="ar-IQ" sz="2400" b="1" dirty="0"/>
              <a:t>اذا كانت السرعتان على </a:t>
            </a:r>
            <a:r>
              <a:rPr lang="ar-IQ" sz="2400" b="1" dirty="0" smtClean="0"/>
              <a:t>خط </a:t>
            </a:r>
            <a:r>
              <a:rPr lang="ar-IQ" sz="2400" b="1" dirty="0"/>
              <a:t>عمل واحد </a:t>
            </a:r>
            <a:endParaRPr lang="en-US" sz="2400" b="1" dirty="0"/>
          </a:p>
          <a:p>
            <a:r>
              <a:rPr lang="ar-IQ" sz="2400" dirty="0"/>
              <a:t>وهي تكون على شكلين الأول اذا كانت السرعتان بنفس الاتجاه فان محصلتهما تكون في هذه الحالة المجموع الجبري لهما ويكون اتجاهها بنفس اتجاه تلك السرعتين ويمن ان نضرب مثلا على ذلك وهو حركة الكرة والريح تؤثر عليها من الخلف ومثال ذلك في الحياة العامة حركة الشخص داخل القار باتجاه سير القر فان محصلة سرعته تكون هي سرعة القار وسرعته اثناء المشي داخل القطار وهذا ما يراه الشخص الواقف خارج القطار فلو سار بسرعة 1 كم/ساعة وكانت سرعة القطار 80 كم /ساعة فانه يتحرك بسرعة 81 كم /ساعة واتجاه بنفس الحركة .وفي المجال الرياضي فان حركة رامي الثقل بالزحلقة للخلف ومد الذراع تعتبر عبارة عن جمع للسرعتين وتظهر هذه كمحصلة في سرعة الثقل .</a:t>
            </a:r>
            <a:endParaRPr lang="en-US" sz="2400" dirty="0"/>
          </a:p>
        </p:txBody>
      </p:sp>
    </p:spTree>
    <p:extLst>
      <p:ext uri="{BB962C8B-B14F-4D97-AF65-F5344CB8AC3E}">
        <p14:creationId xmlns:p14="http://schemas.microsoft.com/office/powerpoint/2010/main" val="421461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305342"/>
            <a:ext cx="8064896" cy="4154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lang="ar-IQ" sz="2400" dirty="0"/>
              <a:t>اما اذا كانت السرعتين باتجاهين متعاكسين فان المحصلة لهما تكون عبارة عن المقدار الناتج عن طرح السرعتين ويكون اتجاه المحصلة باتجاه السرعة الأكبر ومثال ذلك هي سرعة الكرة والريح تؤثر عليها من الامام أي عكس اتجاه حركة الكرة .وفي الحياة العامة فان حركة الشخص داخل القطار باتجاه معاكس لحركة القار أي العودة للخلف فان سرعة الشخص تكون طرح لسرعته من سرعة القطار وعلى مثالنا السابق فان السرعة هنا تكون 79 كم /ساعة واتجاه الحركة يكون باتجاه حركة القطار كونها السرعة الأكبر </a:t>
            </a:r>
            <a:endParaRPr lang="en-US" sz="2400" dirty="0"/>
          </a:p>
          <a:p>
            <a:pPr algn="just"/>
            <a:r>
              <a:rPr lang="ar-IQ" sz="2400" dirty="0"/>
              <a:t>وفي المجال الرياضي تظهر هذه الحالة في خوات الاقتراب لدى رامي الرمح فانه يعمل على ارجاع الذراع للخلف وهذا يعد سرعة معاكسة لسرعة الاقتراب لذلك تقل سرعة الرمح في هذه الحالة الا انها تعود وتزداد في حالة سحب الذراع من الخلف </a:t>
            </a:r>
            <a:r>
              <a:rPr lang="ar-IQ" sz="2400" dirty="0" err="1"/>
              <a:t>للامام</a:t>
            </a:r>
            <a:r>
              <a:rPr lang="ar-IQ" sz="2400" dirty="0"/>
              <a:t> مرة أخرى وهي بذلك تعد تطبيق للحالتين في نفس الفعالية </a:t>
            </a:r>
            <a:endParaRPr lang="en-US" sz="2400" dirty="0"/>
          </a:p>
        </p:txBody>
      </p:sp>
    </p:spTree>
    <p:extLst>
      <p:ext uri="{BB962C8B-B14F-4D97-AF65-F5344CB8AC3E}">
        <p14:creationId xmlns:p14="http://schemas.microsoft.com/office/powerpoint/2010/main" val="146764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899592" y="1720840"/>
            <a:ext cx="7632848" cy="4154984"/>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lvl="0" algn="just"/>
            <a:r>
              <a:rPr lang="ar-IQ" sz="2400" b="1" dirty="0"/>
              <a:t>اذا كانت السرعتان ليست على خط عمل واحد </a:t>
            </a:r>
            <a:endParaRPr lang="en-US" sz="2400" dirty="0"/>
          </a:p>
          <a:p>
            <a:pPr algn="just"/>
            <a:r>
              <a:rPr lang="ar-IQ" sz="2400" dirty="0"/>
              <a:t>في بعض الحالات يتأثر </a:t>
            </a:r>
            <a:r>
              <a:rPr lang="ar-IQ" sz="2400" dirty="0" smtClean="0"/>
              <a:t>الجسم </a:t>
            </a:r>
            <a:r>
              <a:rPr lang="ar-IQ" sz="2400" dirty="0"/>
              <a:t>بأكثر من سرعة ولكن ليست على خ عمل واحد أي ان يكون السرعة النهائية بزاوية مثل ذلك حركة الكرة والريح تؤثر عليها بشكل عمودي وبذلك تون محصلة سرعة الكرة هي ناتج عن سرعتها وسرعة الريح ويتغير اتجاه تلك المحصلة بسبب </a:t>
            </a:r>
            <a:r>
              <a:rPr lang="ar-IQ" sz="2400" dirty="0" err="1"/>
              <a:t>تاثير</a:t>
            </a:r>
            <a:r>
              <a:rPr lang="ar-IQ" sz="2400" dirty="0"/>
              <a:t> الريح عليها وكما ذكرنا هنا أحيانا تكون السرعة الثانية تؤثر على الأولى بشكل عمودي اي بزاوية (90) درجة وفي هذه الحالة يمكن ان نستخرج السرعة المحصلة عن طريق نظرية فيثاغورس </a:t>
            </a:r>
            <a:endParaRPr lang="en-US" sz="2400" dirty="0"/>
          </a:p>
          <a:p>
            <a:pPr algn="just"/>
            <a:r>
              <a:rPr lang="ar-IQ" sz="2400" dirty="0"/>
              <a:t>مثال : لاعب ضرب كرة بحيث اكسبها سرعة 8م/</a:t>
            </a:r>
            <a:r>
              <a:rPr lang="ar-IQ" sz="2400" dirty="0" err="1"/>
              <a:t>ثا</a:t>
            </a:r>
            <a:r>
              <a:rPr lang="ar-IQ" sz="2400" dirty="0"/>
              <a:t> وكانت الريح تؤثر عليها بشكل عمودي وبسرعة  6م/</a:t>
            </a:r>
            <a:r>
              <a:rPr lang="ar-IQ" sz="2400" dirty="0" err="1"/>
              <a:t>ثا</a:t>
            </a:r>
            <a:r>
              <a:rPr lang="ar-IQ" sz="2400" dirty="0"/>
              <a:t> فما هي السرعة النهائية للكرة واتجاه تلك السرعة .</a:t>
            </a:r>
            <a:endParaRPr lang="en-US" sz="2400" dirty="0"/>
          </a:p>
        </p:txBody>
      </p:sp>
    </p:spTree>
    <p:extLst>
      <p:ext uri="{BB962C8B-B14F-4D97-AF65-F5344CB8AC3E}">
        <p14:creationId xmlns:p14="http://schemas.microsoft.com/office/powerpoint/2010/main" val="233199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wipe(down)">
                                      <p:cBhvr>
                                        <p:cTn id="10" dur="500"/>
                                        <p:tgtEl>
                                          <p:spTgt spid="11">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wipe(down)">
                                      <p:cBhvr>
                                        <p:cTn id="13"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6"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5" y="980728"/>
            <a:ext cx="7488832" cy="3462685"/>
          </a:xfrm>
          <a:prstGeom prst="rect">
            <a:avLst/>
          </a:prstGeom>
          <a:ln/>
        </p:spPr>
        <p:style>
          <a:lnRef idx="1">
            <a:schemeClr val="accent2"/>
          </a:lnRef>
          <a:fillRef idx="3">
            <a:schemeClr val="accent2"/>
          </a:fillRef>
          <a:effectRef idx="2">
            <a:schemeClr val="accent2"/>
          </a:effectRef>
          <a:fontRef idx="minor">
            <a:schemeClr val="lt1"/>
          </a:fontRef>
        </p:style>
      </p:pic>
    </p:spTree>
    <p:extLst>
      <p:ext uri="{BB962C8B-B14F-4D97-AF65-F5344CB8AC3E}">
        <p14:creationId xmlns:p14="http://schemas.microsoft.com/office/powerpoint/2010/main" val="344866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096"/>
                                        </p:tgtEl>
                                        <p:attrNameLst>
                                          <p:attrName>style.visibility</p:attrName>
                                        </p:attrNameLst>
                                      </p:cBhvr>
                                      <p:to>
                                        <p:strVal val="visible"/>
                                      </p:to>
                                    </p:set>
                                    <p:animEffect transition="in" filter="wheel(1)">
                                      <p:cBhvr>
                                        <p:cTn id="7" dur="2000"/>
                                        <p:tgtEl>
                                          <p:spTgt spid="3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439</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السرعة ككمية متجهة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السرعة ككمية متجهة  </dc:title>
  <dc:creator>yarob</dc:creator>
  <cp:lastModifiedBy>yarob</cp:lastModifiedBy>
  <cp:revision>9</cp:revision>
  <dcterms:created xsi:type="dcterms:W3CDTF">2018-12-08T20:32:11Z</dcterms:created>
  <dcterms:modified xsi:type="dcterms:W3CDTF">2018-12-08T20:42:23Z</dcterms:modified>
</cp:coreProperties>
</file>